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4d1b1305b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4d1b1305b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4d1b1305b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84d1b1305b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8f6d9f65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8f6d9f65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4d1b1305b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84d1b1305b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8f6d9f6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8f6d9f6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4d1b1305b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4d1b1305b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4d1b1305b_0_1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84d1b1305b_0_1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4d1b1305b_0_2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4d1b1305b_0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4d1b1305b_0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84d1b1305b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4d1b1305b_0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4d1b1305b_0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4d1b1305b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4d1b1305b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4d1b1305b_0_1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4d1b1305b_0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4d1b1305b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4d1b1305b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4d1b1305b_0_1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84d1b1305b_0_1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8f6d9f6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8f6d9f6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8f6d9f6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8f6d9f6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55" name="Google Shape;55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4" name="Google Shape;64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7" name="Google Shape;6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8" name="Google Shape;78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07" name="Google Shape;107;p19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8" name="Google Shape;118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2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1" name="Google Shape;131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2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2" name="Google Shape;142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3" name="Google Shape;153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3" name="Google Shape;183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3" name="Google Shape;203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ctrTitle"/>
          </p:nvPr>
        </p:nvSpPr>
        <p:spPr>
          <a:xfrm>
            <a:off x="50850" y="3059975"/>
            <a:ext cx="88689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0000"/>
                </a:solidFill>
              </a:rPr>
              <a:t>                       International Business</a:t>
            </a:r>
            <a:endParaRPr sz="3100">
              <a:solidFill>
                <a:srgbClr val="000000"/>
              </a:solidFill>
            </a:endParaRPr>
          </a:p>
          <a:p>
            <a:pPr indent="0" lvl="0" marL="640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640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640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       P T Manivannan </a:t>
            </a:r>
            <a:endParaRPr sz="1800">
              <a:solidFill>
                <a:srgbClr val="000000"/>
              </a:solidFill>
            </a:endParaRPr>
          </a:p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                                0221MBA002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00" y="1609551"/>
            <a:ext cx="6613000" cy="10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1072425" y="458575"/>
            <a:ext cx="76881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aleway"/>
                <a:ea typeface="Raleway"/>
                <a:cs typeface="Raleway"/>
                <a:sym typeface="Raleway"/>
              </a:rPr>
              <a:t>International Expansion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610675" y="589200"/>
            <a:ext cx="70101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Inception in USA and UAE</a:t>
            </a:r>
            <a:endParaRPr sz="2600"/>
          </a:p>
        </p:txBody>
      </p:sp>
      <p:sp>
        <p:nvSpPr>
          <p:cNvPr id="280" name="Google Shape;280;p39"/>
          <p:cNvSpPr txBox="1"/>
          <p:nvPr>
            <p:ph idx="4294967295" type="body"/>
          </p:nvPr>
        </p:nvSpPr>
        <p:spPr>
          <a:xfrm>
            <a:off x="729450" y="1385075"/>
            <a:ext cx="56796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Caterpillar Inc. entered the US market by first establishing a corporate office in San Francisco in 1925.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company opened its first manufacturing facility in Stockton, California in 1926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Caterpillar began producing and selling its first earthmoving equipment, the 2-Ton Tractor from 1927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Today, a large majority of Caterpillar's products are designed and manufactured in the US.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003" y="1055563"/>
            <a:ext cx="2735000" cy="36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610675" y="589200"/>
            <a:ext cx="70101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UAE:</a:t>
            </a:r>
            <a:endParaRPr sz="2600"/>
          </a:p>
        </p:txBody>
      </p:sp>
      <p:sp>
        <p:nvSpPr>
          <p:cNvPr id="287" name="Google Shape;287;p40"/>
          <p:cNvSpPr txBox="1"/>
          <p:nvPr>
            <p:ph idx="4294967295" type="body"/>
          </p:nvPr>
        </p:nvSpPr>
        <p:spPr>
          <a:xfrm>
            <a:off x="729450" y="1385075"/>
            <a:ext cx="4555200" cy="3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In 2015 announced that it will build a Regional Training Center for the African and Middle East Region (AME) in Dubai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At an investment of more than $7 million, the approximately 1,700 m2 center will employ about 40 people, mostly high-level technical staff who will primarily be recruited from the region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825" y="1349462"/>
            <a:ext cx="3412326" cy="34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658725" y="4752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Strategies For USA</a:t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319400" y="1432575"/>
            <a:ext cx="6497700" cy="3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 tariffs and arrests: posed disruptions and cost to Caterpillar Inc, strategies such as finding loopholes and lobbying helped mitigate impact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Increased competition: faced lowered profitability, countered with providing quality products and services, investing in research and development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New regulations: adapted to changes through close collaboration with local governmental bodies, invested in training and education for employees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Strategic alliances: measures such as strict control and clear objectives helped manage risks associated with partnerships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100" y="1045550"/>
            <a:ext cx="2172475" cy="180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088" y="2931450"/>
            <a:ext cx="21240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658725" y="4752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Strategies For UAE</a:t>
            </a:r>
            <a:endParaRPr/>
          </a:p>
        </p:txBody>
      </p:sp>
      <p:sp>
        <p:nvSpPr>
          <p:cNvPr id="302" name="Google Shape;302;p42"/>
          <p:cNvSpPr txBox="1"/>
          <p:nvPr/>
        </p:nvSpPr>
        <p:spPr>
          <a:xfrm>
            <a:off x="319400" y="1563250"/>
            <a:ext cx="58563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1. Access to markets: need to compete with established domestic companies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2. Regulation: strict laws and regulations to comply with 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3. Cost of doing business: high labor costs, taxes and expenses to manage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4. Local competition: high degree of competition from local companies, need to understand market and develop competitive advantages 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650" y="1848349"/>
            <a:ext cx="3013024" cy="20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/>
        </p:nvSpPr>
        <p:spPr>
          <a:xfrm>
            <a:off x="711400" y="624825"/>
            <a:ext cx="58443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USA vs UAE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473825" y="1456350"/>
            <a:ext cx="24471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Revenue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 USA: $47.7 billion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 UAE: US$220 million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Profit Margin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 USA: 14.92%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- UAE: 8.19%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650" y="1135725"/>
            <a:ext cx="3310093" cy="37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892" y="1135725"/>
            <a:ext cx="1430433" cy="367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</a:t>
            </a:r>
            <a:endParaRPr/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504925" y="2054550"/>
            <a:ext cx="47205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As of Now we can say that the FDI done by CAT in UAE is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Successful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CAT has Also Done FDI in countries like China through M&amp;A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GreenField Investment in Brazil, India, Russia, Mexico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Overall International Expansion of Caterpillar Incorporation Has been successful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775" y="2054550"/>
            <a:ext cx="3955625" cy="25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ctrTitle"/>
          </p:nvPr>
        </p:nvSpPr>
        <p:spPr>
          <a:xfrm>
            <a:off x="3184925" y="348375"/>
            <a:ext cx="34743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150" y="1156150"/>
            <a:ext cx="4787849" cy="38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610675" y="4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176900" y="1313800"/>
            <a:ext cx="88614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1. Caterpillar Inc. is an American corporation that designs, manufactures and sells heavy machinery and engines for a variety of industries, including construction, mining, oil and gas, and manufacturing.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2. It is the world’s largest maker of construction and mining equipment, as well as a leading manufacturer of diesel and natural gas engines.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4. The company is composed of several businesses that specialize in diverse areas such as construction, engine, infrastructure and building systems.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5. Caterpillar Inc. has achieved numerous distinctions throughout the years, such as being listed as one of Fortune’s ‘World's Most Admired Companies’ in 2020.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727650" y="582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Locations</a:t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2053440" y="18015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145572" y="1879625"/>
            <a:ext cx="17499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Head Quarters: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                USA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2683690" y="43597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2293520" y="3574800"/>
            <a:ext cx="13401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AMERICAS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5839159" y="22429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5716581" y="1698375"/>
            <a:ext cx="138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ASIA PACIFIC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4496884" y="15508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4251300" y="2130375"/>
            <a:ext cx="9384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EAME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Understanding the market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540650" y="510875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SWOT: CAT</a:t>
            </a:r>
            <a:endParaRPr b="0"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540650" y="1361325"/>
            <a:ext cx="4271100" cy="31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Strengths: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Strong brand recognition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Global presence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Diverse product portfolio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Strong distribution network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Innovation and technology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Strong financial performance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Weaknesses: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Dependence on the mining industry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High operating costs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Dependence on suppliers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Environmental and regulatory challenges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b="0" l="38575" r="36471" t="0"/>
          <a:stretch/>
        </p:blipFill>
        <p:spPr>
          <a:xfrm>
            <a:off x="5004200" y="1184600"/>
            <a:ext cx="1973634" cy="3262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terstock_368732306.jpg" id="249" name="Google Shape;249;p34"/>
          <p:cNvPicPr preferRelativeResize="0"/>
          <p:nvPr/>
        </p:nvPicPr>
        <p:blipFill rotWithShape="1">
          <a:blip r:embed="rId4">
            <a:alphaModFix/>
          </a:blip>
          <a:srcRect b="0" l="29621" r="29621" t="4942"/>
          <a:stretch/>
        </p:blipFill>
        <p:spPr>
          <a:xfrm>
            <a:off x="7170362" y="1184600"/>
            <a:ext cx="1973638" cy="326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678600" y="6534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: CAT</a:t>
            </a:r>
            <a:endParaRPr b="0"/>
          </a:p>
        </p:txBody>
      </p:sp>
      <p:pic>
        <p:nvPicPr>
          <p:cNvPr descr="shutterstock_199014602.jpg" id="255" name="Google Shape;255;p35"/>
          <p:cNvPicPr preferRelativeResize="0"/>
          <p:nvPr/>
        </p:nvPicPr>
        <p:blipFill rotWithShape="1">
          <a:blip r:embed="rId3">
            <a:alphaModFix/>
          </a:blip>
          <a:srcRect b="14900" l="27866" r="791" t="2590"/>
          <a:stretch/>
        </p:blipFill>
        <p:spPr>
          <a:xfrm>
            <a:off x="5146750" y="1184600"/>
            <a:ext cx="3997249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540650" y="1361325"/>
            <a:ext cx="4271100" cy="31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Opportunities: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Growing demand for construction and infrastructure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Technology advancements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Expansion into emerging markets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Electric and alternative energy solutions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Threats: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Intense competition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Economic downturns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Natural disasters and political instability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- Fluctuating commodity prices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492425" y="522775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Pestle </a:t>
            </a:r>
            <a:r>
              <a:rPr lang="en">
                <a:solidFill>
                  <a:srgbClr val="000000"/>
                </a:solidFill>
              </a:rPr>
              <a:t> analys</a:t>
            </a:r>
            <a:r>
              <a:rPr lang="en">
                <a:solidFill>
                  <a:srgbClr val="000000"/>
                </a:solidFill>
              </a:rPr>
              <a:t>is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307525" y="1325675"/>
            <a:ext cx="8612100" cy="31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Political: 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The US government's policies, regulations and taxes can impact Caterpillar's operations and revenue.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The UAE government's stable political environment and pro-business policies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Economic: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Trade policies and tariffs imposed by the US government and the Unstable economy of USA in recent past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 The UAE has a strong construction and infrastructure sector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 The country's declining oil prices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492425" y="522775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Pestle  analysis</a:t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307525" y="1325675"/>
            <a:ext cx="86121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Social: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The aging workforce in the US can lead to a shortage of skilled labor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The UAE's growing population and urbanization have led to an increased demand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Technological factors: 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Increase in automation and digitalization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The increasing use of electric and hybrid vehicles may impact the demand for diesel engine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The UAE is investing heavily in renewable energy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The country's focus on smart cities and infrastructure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492425" y="522775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Pestle  analysis</a:t>
            </a:r>
            <a:endParaRPr/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307525" y="1325675"/>
            <a:ext cx="86121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Legal: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Legal Issue with USA due to Usage of CAT in Iraq Troops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Conflict with china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UAE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doesn't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 have many rules except its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Environmental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 Policy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Environmental: 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CAA ( 2011)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Green Energy in both USA and UAE are growing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 Emissions from Diesel Engines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